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75" d="100"/>
          <a:sy n="75" d="100"/>
        </p:scale>
        <p:origin x="-624" y="2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8/21/18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8/21/18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17.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1.jp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7.jp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1.emf"/><Relationship Id="rId23" Type="http://schemas.openxmlformats.org/officeDocument/2006/relationships/image" Target="../media/image14.png"/><Relationship Id="rId10" Type="http://schemas.openxmlformats.org/officeDocument/2006/relationships/image" Target="../media/image6.jpg"/><Relationship Id="rId19" Type="http://schemas.openxmlformats.org/officeDocument/2006/relationships/image" Target="../media/image15.png"/><Relationship Id="rId4" Type="http://schemas.openxmlformats.org/officeDocument/2006/relationships/image" Target="../media/image3.jpg"/><Relationship Id="rId9" Type="http://schemas.openxmlformats.org/officeDocument/2006/relationships/image" Target="../media/image7.png"/><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59" name="Oval 58"/>
          <p:cNvSpPr/>
          <p:nvPr/>
        </p:nvSpPr>
        <p:spPr>
          <a:xfrm>
            <a:off x="7946214" y="20198861"/>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2480" y="15017965"/>
            <a:ext cx="9591251" cy="3347711"/>
          </a:xfrm>
          <a:prstGeom prst="rect">
            <a:avLst/>
          </a:prstGeom>
          <a:solidFill>
            <a:schemeClr val="accent1">
              <a:alpha val="10000"/>
            </a:schemeClr>
          </a:solidFill>
        </p:spPr>
        <p:txBody>
          <a:bodyPr wrap="square" rtlCol="0">
            <a:spAutoFit/>
          </a:bodyPr>
          <a:lstStyle/>
          <a:p>
            <a:r>
              <a:rPr lang="en-US" sz="3200" dirty="0">
                <a:solidFill>
                  <a:schemeClr val="bg1"/>
                </a:solidFill>
              </a:rPr>
              <a:t>The Eddington Luminosity is the maximum luminosity a star attains when radiation pressure from the star and gravitation pressure are balanced.</a:t>
            </a:r>
            <a:r>
              <a:rPr lang="en-US" sz="3200" dirty="0"/>
              <a:t>	</a:t>
            </a:r>
          </a:p>
          <a:p>
            <a:endParaRPr lang="en-US" sz="5777" dirty="0"/>
          </a:p>
          <a:p>
            <a:endParaRPr lang="en-US" sz="5777" dirty="0"/>
          </a:p>
        </p:txBody>
      </p:sp>
      <p:sp>
        <p:nvSpPr>
          <p:cNvPr id="62" name="Oval 61"/>
          <p:cNvSpPr/>
          <p:nvPr/>
        </p:nvSpPr>
        <p:spPr>
          <a:xfrm>
            <a:off x="7647960" y="20547721"/>
            <a:ext cx="914400" cy="914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233178"/>
            <a:ext cx="31454481" cy="3021444"/>
          </a:xfrm>
          <a:solidFill>
            <a:schemeClr val="tx1">
              <a:lumMod val="85000"/>
              <a:lumOff val="15000"/>
              <a:alpha val="61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73691" y="4466328"/>
            <a:ext cx="12043507" cy="9452971"/>
          </a:xfrm>
          <a:prstGeom prst="rect">
            <a:avLst/>
          </a:prstGeom>
          <a:solidFill>
            <a:schemeClr val="accent1">
              <a:alpha val="10000"/>
            </a:schemeClr>
          </a:solidFill>
        </p:spPr>
        <p:txBody>
          <a:bodyPr wrap="square" rtlCol="0">
            <a:noAutofit/>
          </a:bodyPr>
          <a:lstStyle/>
          <a:p>
            <a:r>
              <a:rPr lang="en-US" sz="3600" dirty="0">
                <a:solidFill>
                  <a:schemeClr val="bg1"/>
                </a:solidFill>
              </a:rPr>
              <a:t>Ultraluminous X-ray sources (ULXs) are variable, non-nuclear bright X-ray sources in nearby galaxies not associated with the central supermassive black hole. These ULXs are brighter than black hole systems in our galaxy—they have super-Eddington luminosities greater than stellar mass black holes. These ULXs break the Eddington theory because there are extreme accretion rates onto a compact stellar remnant, or an intermediate mass black hole. It was previously thought that only black hole accretion could power ULXs, but the discovery of pulsations has shown that neutron stars may also power ULXs. Using the data from the XMM-Newton and Chandra X-ray observatories, we conducted a systematic search to find cyclotron resonance scattering features in the X-Ray spectra of ULXs to identify neutron-star powered ULXs. The results may findings provide further insight into the analysis techniques for future neutron star-powered ULXs and estimation of their magnetic field strengths.</a:t>
            </a:r>
          </a:p>
        </p:txBody>
      </p:sp>
      <p:sp>
        <p:nvSpPr>
          <p:cNvPr id="5" name="TextBox 4"/>
          <p:cNvSpPr txBox="1"/>
          <p:nvPr/>
        </p:nvSpPr>
        <p:spPr>
          <a:xfrm>
            <a:off x="-4217" y="19394154"/>
            <a:ext cx="6536136" cy="804707"/>
          </a:xfrm>
          <a:prstGeom prst="rect">
            <a:avLst/>
          </a:prstGeom>
          <a:solidFill>
            <a:schemeClr val="tx1">
              <a:lumMod val="50000"/>
              <a:lumOff val="50000"/>
              <a:alpha val="59000"/>
            </a:schemeClr>
          </a:solidFill>
        </p:spPr>
        <p:txBody>
          <a:bodyPr wrap="square" rtlCol="0">
            <a:spAutoFit/>
          </a:bodyPr>
          <a:lstStyle/>
          <a:p>
            <a:pPr algn="ctr"/>
            <a:r>
              <a:rPr lang="en-US" sz="4629" b="1" dirty="0">
                <a:solidFill>
                  <a:schemeClr val="bg1"/>
                </a:solidFill>
              </a:rPr>
              <a:t>CRSFs</a:t>
            </a:r>
          </a:p>
        </p:txBody>
      </p:sp>
      <p:sp>
        <p:nvSpPr>
          <p:cNvPr id="8" name="TextBox 7"/>
          <p:cNvSpPr txBox="1"/>
          <p:nvPr/>
        </p:nvSpPr>
        <p:spPr>
          <a:xfrm>
            <a:off x="352739" y="3384684"/>
            <a:ext cx="11991267"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 STAR POWER</a:t>
            </a:r>
          </a:p>
        </p:txBody>
      </p:sp>
      <p:sp>
        <p:nvSpPr>
          <p:cNvPr id="9" name="Oval 8"/>
          <p:cNvSpPr/>
          <p:nvPr/>
        </p:nvSpPr>
        <p:spPr>
          <a:xfrm>
            <a:off x="8830605" y="15673541"/>
            <a:ext cx="3047224" cy="298078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1429526">
            <a:off x="7863907" y="16297479"/>
            <a:ext cx="838635" cy="4153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1491689">
            <a:off x="9038605" y="16749011"/>
            <a:ext cx="753818" cy="4966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29504" y="27066339"/>
            <a:ext cx="11250510"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METHODS</a:t>
            </a:r>
          </a:p>
        </p:txBody>
      </p:sp>
      <p:sp>
        <p:nvSpPr>
          <p:cNvPr id="19" name="TextBox 18"/>
          <p:cNvSpPr txBox="1"/>
          <p:nvPr/>
        </p:nvSpPr>
        <p:spPr>
          <a:xfrm>
            <a:off x="122482" y="28199842"/>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b="1" dirty="0"/>
              <a:t>SYSTEMATIC SEARCH</a:t>
            </a:r>
          </a:p>
        </p:txBody>
      </p:sp>
      <p:sp>
        <p:nvSpPr>
          <p:cNvPr id="20" name="TextBox 19"/>
          <p:cNvSpPr txBox="1"/>
          <p:nvPr/>
        </p:nvSpPr>
        <p:spPr>
          <a:xfrm>
            <a:off x="164592" y="30919638"/>
            <a:ext cx="12663301" cy="4445191"/>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 and Chandra data and found favorable spectral extraction parameters using Chi Squared test. </a:t>
            </a:r>
          </a:p>
          <a:p>
            <a:pPr marL="457200" indent="-457200">
              <a:buFont typeface="Arial" charset="0"/>
              <a:buChar char="•"/>
            </a:pPr>
            <a:r>
              <a:rPr lang="en-US" sz="3600" dirty="0">
                <a:solidFill>
                  <a:schemeClr val="bg1"/>
                </a:solidFill>
              </a:rPr>
              <a:t>Used spectral fitting software XSPEC to analyze detector data and fitted the spectra with a coupled cutoff power law continuum and Gaussian absorption (</a:t>
            </a:r>
            <a:r>
              <a:rPr lang="en-US" sz="3600" dirty="0" err="1">
                <a:solidFill>
                  <a:schemeClr val="bg1"/>
                </a:solidFill>
              </a:rPr>
              <a:t>zgauss</a:t>
            </a:r>
            <a:r>
              <a:rPr lang="en-US" sz="3600" dirty="0">
                <a:solidFill>
                  <a:schemeClr val="bg1"/>
                </a:solidFill>
              </a:rPr>
              <a:t>).</a:t>
            </a:r>
          </a:p>
          <a:p>
            <a:pPr marL="457200" indent="-457200">
              <a:buFont typeface="Arial" charset="0"/>
              <a:buChar char="•"/>
            </a:pPr>
            <a:r>
              <a:rPr lang="en-US" sz="3600" dirty="0">
                <a:solidFill>
                  <a:schemeClr val="bg1"/>
                </a:solidFill>
              </a:rPr>
              <a:t>Ran simulations to assess false alarm rate from statistical fluctuations.</a:t>
            </a:r>
          </a:p>
          <a:p>
            <a:endParaRPr lang="en-US" sz="3086" dirty="0">
              <a:solidFill>
                <a:schemeClr val="bg1"/>
              </a:solidFill>
            </a:endParaRPr>
          </a:p>
        </p:txBody>
      </p:sp>
      <p:sp>
        <p:nvSpPr>
          <p:cNvPr id="21" name="TextBox 20"/>
          <p:cNvSpPr txBox="1"/>
          <p:nvPr/>
        </p:nvSpPr>
        <p:spPr>
          <a:xfrm>
            <a:off x="132373" y="30089751"/>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SPECTRAL ANALYSIS</a:t>
            </a:r>
          </a:p>
        </p:txBody>
      </p:sp>
      <p:sp>
        <p:nvSpPr>
          <p:cNvPr id="22" name="TextBox 21"/>
          <p:cNvSpPr txBox="1"/>
          <p:nvPr/>
        </p:nvSpPr>
        <p:spPr>
          <a:xfrm>
            <a:off x="295366" y="28898521"/>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1938992"/>
          </a:xfrm>
          <a:prstGeom prst="rect">
            <a:avLst/>
          </a:prstGeom>
          <a:noFill/>
        </p:spPr>
        <p:txBody>
          <a:bodyPr wrap="square" rtlCol="0">
            <a:spAutoFit/>
          </a:bodyPr>
          <a:lstStyle/>
          <a:p>
            <a:pPr algn="ctr"/>
            <a:r>
              <a:rPr lang="en-US" sz="6000" dirty="0">
                <a:solidFill>
                  <a:schemeClr val="bg1"/>
                </a:solidFill>
              </a:rPr>
              <a:t>A systematic search for absorption features in the X-ray spectra of ultraluminous X-ray sources</a:t>
            </a:r>
          </a:p>
        </p:txBody>
      </p:sp>
      <p:sp>
        <p:nvSpPr>
          <p:cNvPr id="23" name="TextBox 22"/>
          <p:cNvSpPr txBox="1"/>
          <p:nvPr/>
        </p:nvSpPr>
        <p:spPr>
          <a:xfrm>
            <a:off x="295366" y="13970458"/>
            <a:ext cx="11847423"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EDDINGTON LUMINOSITY</a:t>
            </a:r>
          </a:p>
        </p:txBody>
      </p:sp>
      <p:sp>
        <p:nvSpPr>
          <p:cNvPr id="28" name="TextBox 27"/>
          <p:cNvSpPr txBox="1"/>
          <p:nvPr/>
        </p:nvSpPr>
        <p:spPr>
          <a:xfrm>
            <a:off x="279590" y="20213995"/>
            <a:ext cx="5763287" cy="5051832"/>
          </a:xfrm>
          <a:prstGeom prst="rect">
            <a:avLst/>
          </a:prstGeom>
          <a:noFill/>
        </p:spPr>
        <p:txBody>
          <a:bodyPr wrap="square" rtlCol="0">
            <a:spAutoFit/>
          </a:bodyPr>
          <a:lstStyle/>
          <a:p>
            <a:r>
              <a:rPr lang="en-US" sz="3600" dirty="0">
                <a:solidFill>
                  <a:schemeClr val="bg1"/>
                </a:solidFill>
              </a:rPr>
              <a:t>The energy transitions between Landau levels induce CRSFs and are present in spectra. Cyclotron lines imply the presence of a magnetized neutron star and give a measurement of its field strength.</a:t>
            </a:r>
          </a:p>
          <a:p>
            <a:endParaRPr lang="en-US" sz="3428" dirty="0">
              <a:solidFill>
                <a:schemeClr val="bg1"/>
              </a:solidFill>
            </a:endParaRPr>
          </a:p>
        </p:txBody>
      </p:sp>
      <p:sp>
        <p:nvSpPr>
          <p:cNvPr id="32" name="TextBox 31"/>
          <p:cNvSpPr txBox="1"/>
          <p:nvPr/>
        </p:nvSpPr>
        <p:spPr>
          <a:xfrm>
            <a:off x="12632503" y="9635508"/>
            <a:ext cx="19923116"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RESULTS</a:t>
            </a:r>
          </a:p>
        </p:txBody>
      </p:sp>
      <p:sp>
        <p:nvSpPr>
          <p:cNvPr id="33" name="TextBox 32"/>
          <p:cNvSpPr txBox="1"/>
          <p:nvPr/>
        </p:nvSpPr>
        <p:spPr>
          <a:xfrm>
            <a:off x="12687465" y="10679370"/>
            <a:ext cx="19459536" cy="672620"/>
          </a:xfrm>
          <a:prstGeom prst="rect">
            <a:avLst/>
          </a:prstGeom>
          <a:solidFill>
            <a:schemeClr val="accent1">
              <a:alpha val="4000"/>
            </a:schemeClr>
          </a:solidFill>
        </p:spPr>
        <p:txBody>
          <a:bodyPr wrap="square" rtlCol="0">
            <a:spAutoFit/>
          </a:bodyPr>
          <a:lstStyle/>
          <a:p>
            <a:r>
              <a:rPr lang="en-US" sz="3771" dirty="0">
                <a:solidFill>
                  <a:schemeClr val="bg1"/>
                </a:solidFill>
              </a:rPr>
              <a:t>The systematic search found three strong candidates for analysis: Holmberg II X-1, IC 342, and M32. </a:t>
            </a:r>
          </a:p>
        </p:txBody>
      </p:sp>
      <mc:AlternateContent xmlns:mc="http://schemas.openxmlformats.org/markup-compatibility/2006">
        <mc:Choice xmlns:a14="http://schemas.microsoft.com/office/drawing/2010/main" Requires="a14">
          <p:sp>
            <p:nvSpPr>
              <p:cNvPr id="14" name="TextBox 13"/>
              <p:cNvSpPr txBox="1"/>
              <p:nvPr/>
            </p:nvSpPr>
            <p:spPr>
              <a:xfrm>
                <a:off x="21881832" y="12766471"/>
                <a:ext cx="8016240" cy="1077218"/>
              </a:xfrm>
              <a:prstGeom prst="rect">
                <a:avLst/>
              </a:prstGeom>
              <a:noFill/>
            </p:spPr>
            <p:txBody>
              <a:bodyPr wrap="square" rtlCol="0">
                <a:spAutoFit/>
              </a:bodyPr>
              <a:lstStyle/>
              <a:p>
                <a:r>
                  <a:rPr lang="en-US" sz="3200" dirty="0">
                    <a:ln w="0"/>
                    <a:solidFill>
                      <a:schemeClr val="bg1"/>
                    </a:solidFill>
                    <a:effectLst>
                      <a:outerShdw blurRad="38100" dist="25400" dir="5400000" algn="ctr" rotWithShape="0">
                        <a:srgbClr val="6E747A">
                          <a:alpha val="43000"/>
                        </a:srgbClr>
                      </a:outerShdw>
                    </a:effectLst>
                  </a:rPr>
                  <a:t>Absorption feature detected in Holmberg II at </a:t>
                </a:r>
                <a14:m>
                  <m:oMath xmlns:m="http://schemas.openxmlformats.org/officeDocument/2006/math">
                    <m:r>
                      <a:rPr lang="en-US" sz="3200" i="1" dirty="0">
                        <a:solidFill>
                          <a:schemeClr val="bg1"/>
                        </a:solidFill>
                        <a:latin typeface="Cambria Math" panose="02040503050406030204" pitchFamily="18" charset="0"/>
                      </a:rPr>
                      <m:t>𝐸</m:t>
                    </m:r>
                    <m:r>
                      <a:rPr lang="en-US" sz="3200" i="1" dirty="0">
                        <a:solidFill>
                          <a:schemeClr val="bg1"/>
                        </a:solidFill>
                        <a:latin typeface="Cambria Math" charset="0"/>
                        <a:ea typeface="Cambria Math" charset="0"/>
                        <a:cs typeface="Cambria Math" charset="0"/>
                      </a:rPr>
                      <m:t>~</m:t>
                    </m:r>
                    <m:r>
                      <a:rPr lang="en-US" sz="3200" b="0" i="1" dirty="0" smtClean="0">
                        <a:solidFill>
                          <a:schemeClr val="bg1"/>
                        </a:solidFill>
                        <a:latin typeface="Cambria Math" panose="02040503050406030204" pitchFamily="18" charset="0"/>
                        <a:ea typeface="Cambria Math" charset="0"/>
                        <a:cs typeface="Cambria Math" charset="0"/>
                      </a:rPr>
                      <m:t>3.35</m:t>
                    </m:r>
                  </m:oMath>
                </a14:m>
                <a:r>
                  <a:rPr lang="en-US" sz="3200" dirty="0">
                    <a:solidFill>
                      <a:schemeClr val="bg1"/>
                    </a:solidFill>
                  </a:rPr>
                  <a:t> keV, yet</a:t>
                </a:r>
                <a:r>
                  <a:rPr lang="en-US" sz="3200"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p>
                      <m:sSupPr>
                        <m:ctrlP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32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1881832" y="12766471"/>
                <a:ext cx="8016240" cy="1077218"/>
              </a:xfrm>
              <a:prstGeom prst="rect">
                <a:avLst/>
              </a:prstGeom>
              <a:blipFill>
                <a:blip r:embed="rId3"/>
                <a:stretch>
                  <a:fillRect l="-2057" t="-6977" b="-16279"/>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2341692" y="26807653"/>
                <a:ext cx="11482553" cy="2862322"/>
              </a:xfrm>
              <a:prstGeom prst="rect">
                <a:avLst/>
              </a:prstGeom>
              <a:noFill/>
            </p:spPr>
            <p:txBody>
              <a:bodyPr wrap="square" rtlCol="0">
                <a:spAutoFit/>
              </a:bodyPr>
              <a:lstStyle/>
              <a:p>
                <a:r>
                  <a:rPr lang="en-US" sz="2400" dirty="0">
                    <a:solidFill>
                      <a:schemeClr val="bg1"/>
                    </a:solidFill>
                  </a:rPr>
                  <a:t> </a:t>
                </a:r>
                <a:r>
                  <a:rPr lang="en-US" sz="3600" dirty="0">
                    <a:solidFill>
                      <a:schemeClr val="bg1"/>
                    </a:solidFill>
                  </a:rPr>
                  <a:t>Absorption lines found in two different observations</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m:t>
                    </m:r>
                  </m:oMath>
                </a14:m>
                <a:r>
                  <a:rPr lang="en-US" sz="3600" dirty="0">
                    <a:solidFill>
                      <a:schemeClr val="bg1"/>
                    </a:solidFill>
                  </a:rPr>
                  <a:t> keV detected at </a:t>
                </a:r>
                <a14:m>
                  <m:oMath xmlns:m="http://schemas.openxmlformats.org/officeDocument/2006/math">
                    <m:r>
                      <a:rPr lang="en-US" sz="3600" i="1">
                        <a:solidFill>
                          <a:schemeClr val="bg1"/>
                        </a:solidFill>
                        <a:latin typeface="Cambria Math" panose="02040503050406030204" pitchFamily="18" charset="0"/>
                      </a:rPr>
                      <m:t>3</m:t>
                    </m:r>
                    <m:r>
                      <a:rPr lang="en-US" sz="3600" i="1">
                        <a:solidFill>
                          <a:schemeClr val="bg1"/>
                        </a:solidFill>
                        <a:latin typeface="Cambria Math" panose="02040503050406030204" pitchFamily="18" charset="0"/>
                        <a:ea typeface="Cambria Math" panose="02040503050406030204" pitchFamily="18" charset="0"/>
                      </a:rPr>
                      <m:t>𝜎</m:t>
                    </m:r>
                    <m:r>
                      <a:rPr lang="en-US" sz="3600" i="1">
                        <a:solidFill>
                          <a:schemeClr val="bg1"/>
                        </a:solidFill>
                        <a:latin typeface="Cambria Math" panose="02040503050406030204" pitchFamily="18" charset="0"/>
                        <a:ea typeface="Cambria Math" panose="02040503050406030204" pitchFamily="18" charset="0"/>
                      </a:rPr>
                      <m:t> </m:t>
                    </m:r>
                    <m:r>
                      <m:rPr>
                        <m:sty m:val="p"/>
                      </m:rPr>
                      <a:rPr lang="en-US" sz="3600" b="0" i="0" smtClean="0">
                        <a:solidFill>
                          <a:schemeClr val="bg1"/>
                        </a:solidFill>
                        <a:latin typeface="Cambria Math" panose="02040503050406030204" pitchFamily="18" charset="0"/>
                        <a:ea typeface="Cambria Math" panose="02040503050406030204" pitchFamily="18" charset="0"/>
                      </a:rPr>
                      <m:t>level</m:t>
                    </m:r>
                    <m:r>
                      <a:rPr lang="en-US" sz="3600" b="0" i="0" smtClean="0">
                        <a:solidFill>
                          <a:schemeClr val="bg1"/>
                        </a:solidFill>
                        <a:latin typeface="Cambria Math" panose="02040503050406030204" pitchFamily="18" charset="0"/>
                        <a:ea typeface="Cambria Math" panose="02040503050406030204" pitchFamily="18" charset="0"/>
                      </a:rPr>
                      <m:t> </m:t>
                    </m:r>
                  </m:oMath>
                </a14:m>
                <a:r>
                  <a:rPr lang="en-US" sz="3600" dirty="0">
                    <a:solidFill>
                      <a:schemeClr val="bg1"/>
                    </a:solidFill>
                  </a:rPr>
                  <a:t>in XMM 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3600" dirty="0">
                  <a:solidFill>
                    <a:schemeClr val="bg1"/>
                  </a:solidFill>
                </a:endParaRP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6.5 </m:t>
                    </m:r>
                  </m:oMath>
                </a14:m>
                <a:r>
                  <a:rPr lang="en-US" sz="3600" dirty="0">
                    <a:solidFill>
                      <a:schemeClr val="bg1"/>
                    </a:solidFill>
                  </a:rPr>
                  <a:t>keV detected at </a:t>
                </a:r>
                <a14:m>
                  <m:oMath xmlns:m="http://schemas.openxmlformats.org/officeDocument/2006/math">
                    <m:r>
                      <a:rPr lang="en-US" sz="3600" i="1" dirty="0">
                        <a:solidFill>
                          <a:schemeClr val="bg1"/>
                        </a:solidFill>
                        <a:latin typeface="Cambria Math" panose="02040503050406030204" pitchFamily="18" charset="0"/>
                      </a:rPr>
                      <m:t>2</m:t>
                    </m:r>
                    <m:r>
                      <a:rPr lang="en-US" sz="3600" i="1">
                        <a:solidFill>
                          <a:schemeClr val="bg1"/>
                        </a:solidFill>
                        <a:latin typeface="Cambria Math" panose="02040503050406030204" pitchFamily="18" charset="0"/>
                        <a:ea typeface="Cambria Math" panose="02040503050406030204" pitchFamily="18" charset="0"/>
                      </a:rPr>
                      <m:t>𝜎</m:t>
                    </m:r>
                  </m:oMath>
                </a14:m>
                <a:r>
                  <a:rPr lang="en-US" sz="3600" dirty="0">
                    <a:solidFill>
                      <a:schemeClr val="bg1"/>
                    </a:solidFill>
                  </a:rPr>
                  <a:t> level  in Chandra 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3600" dirty="0">
                  <a:solidFill>
                    <a:schemeClr val="bg1"/>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12341692" y="26807653"/>
                <a:ext cx="11482553" cy="2862322"/>
              </a:xfrm>
              <a:prstGeom prst="rect">
                <a:avLst/>
              </a:prstGeom>
              <a:blipFill>
                <a:blip r:embed="rId5"/>
                <a:stretch>
                  <a:fillRect l="-1106" t="-3097" b="-70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12496028" y="21424074"/>
                <a:ext cx="8437487" cy="2800767"/>
              </a:xfrm>
              <a:prstGeom prst="rect">
                <a:avLst/>
              </a:prstGeom>
              <a:noFill/>
            </p:spPr>
            <p:txBody>
              <a:bodyPr wrap="square" rtlCol="0">
                <a:spAutoFit/>
              </a:bodyPr>
              <a:lstStyle/>
              <a:p>
                <a:pPr marL="0" lvl="1"/>
                <a:r>
                  <a:rPr lang="en-US" sz="4400" dirty="0">
                    <a:ln w="0"/>
                    <a:solidFill>
                      <a:schemeClr val="bg1"/>
                    </a:solidFill>
                    <a:effectLst>
                      <a:outerShdw blurRad="38100" dist="25400" dir="5400000" algn="ctr" rotWithShape="0">
                        <a:srgbClr val="6E747A">
                          <a:alpha val="43000"/>
                        </a:srgbClr>
                      </a:outerShdw>
                    </a:effectLst>
                  </a:rPr>
                  <a:t>Although IC-342 showed statistical promise with </a:t>
                </a:r>
                <a14:m>
                  <m:oMath xmlns:m="http://schemas.openxmlformats.org/officeDocument/2006/math">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i="1">
                        <a:ln w="0"/>
                        <a:solidFill>
                          <a:schemeClr val="bg1"/>
                        </a:solidFill>
                        <a:effectLst>
                          <a:outerShdw blurRad="38100" dist="25400" dir="5400000" algn="ctr" rotWithShape="0">
                            <a:srgbClr val="6E747A">
                              <a:alpha val="43000"/>
                            </a:srgbClr>
                          </a:outerShdw>
                        </a:effectLst>
                        <a:latin typeface="Cambria Math" charset="0"/>
                      </a:rPr>
                      <m:t>8</m:t>
                    </m:r>
                  </m:oMath>
                </a14:m>
                <a:r>
                  <a:rPr lang="en-US" sz="4400" dirty="0">
                    <a:solidFill>
                      <a:schemeClr val="bg1"/>
                    </a:solidFill>
                  </a:rPr>
                  <a:t>, there were no visible features detected within the continuum.</a:t>
                </a:r>
              </a:p>
            </p:txBody>
          </p:sp>
        </mc:Choice>
        <mc:Fallback>
          <p:sp>
            <p:nvSpPr>
              <p:cNvPr id="36" name="TextBox 35"/>
              <p:cNvSpPr txBox="1">
                <a:spLocks noRot="1" noChangeAspect="1" noMove="1" noResize="1" noEditPoints="1" noAdjustHandles="1" noChangeArrowheads="1" noChangeShapeType="1" noTextEdit="1"/>
              </p:cNvSpPr>
              <p:nvPr/>
            </p:nvSpPr>
            <p:spPr>
              <a:xfrm>
                <a:off x="12496028" y="21424074"/>
                <a:ext cx="8437487" cy="2800767"/>
              </a:xfrm>
              <a:prstGeom prst="rect">
                <a:avLst/>
              </a:prstGeom>
              <a:blipFill>
                <a:blip r:embed="rId6"/>
                <a:stretch>
                  <a:fillRect l="-3313" t="-4525" r="-4066" b="-9955"/>
                </a:stretch>
              </a:blipFill>
            </p:spPr>
            <p:txBody>
              <a:bodyPr/>
              <a:lstStyle/>
              <a:p>
                <a:r>
                  <a:rPr lang="en-US">
                    <a:noFill/>
                  </a:rPr>
                  <a:t> </a:t>
                </a:r>
              </a:p>
            </p:txBody>
          </p:sp>
        </mc:Fallback>
      </mc:AlternateContent>
      <p:sp>
        <p:nvSpPr>
          <p:cNvPr id="37" name="TextBox 36"/>
          <p:cNvSpPr txBox="1"/>
          <p:nvPr/>
        </p:nvSpPr>
        <p:spPr>
          <a:xfrm>
            <a:off x="164592" y="35236349"/>
            <a:ext cx="32753808" cy="981359"/>
          </a:xfrm>
          <a:prstGeom prst="rect">
            <a:avLst/>
          </a:prstGeom>
          <a:solidFill>
            <a:schemeClr val="tx1">
              <a:lumMod val="50000"/>
              <a:lumOff val="50000"/>
              <a:alpha val="40000"/>
            </a:schemeClr>
          </a:solidFill>
        </p:spPr>
        <p:txBody>
          <a:bodyPr wrap="square" rtlCol="0">
            <a:spAutoFit/>
          </a:bodyPr>
          <a:lstStyle/>
          <a:p>
            <a:pPr algn="ctr"/>
            <a:r>
              <a:rPr lang="en-US" sz="5777" b="1" dirty="0">
                <a:solidFill>
                  <a:schemeClr val="bg1"/>
                </a:solidFill>
              </a:rPr>
              <a:t>CONCLUSION</a:t>
            </a:r>
          </a:p>
        </p:txBody>
      </p:sp>
      <mc:AlternateContent xmlns:mc="http://schemas.openxmlformats.org/markup-compatibility/2006" xmlns:a14="http://schemas.microsoft.com/office/drawing/2010/main">
        <mc:Choice Requires="a14">
          <p:sp>
            <p:nvSpPr>
              <p:cNvPr id="17" name="TextBox 16"/>
              <p:cNvSpPr txBox="1"/>
              <p:nvPr/>
            </p:nvSpPr>
            <p:spPr>
              <a:xfrm>
                <a:off x="38081" y="17043269"/>
                <a:ext cx="6642479" cy="1744452"/>
              </a:xfrm>
              <a:prstGeom prst="rect">
                <a:avLst/>
              </a:prstGeom>
              <a:noFill/>
            </p:spPr>
            <p:txBody>
              <a:bodyPr wrap="square" rtlCol="0">
                <a:spAutoFit/>
              </a:bodyPr>
              <a:lstStyle/>
              <a:p>
                <a:pPr algn="ct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𝑑𝑃</m:t>
                        </m:r>
                      </m:num>
                      <m:den>
                        <m:r>
                          <a:rPr lang="en-US" sz="3428" i="1">
                            <a:solidFill>
                              <a:schemeClr val="bg1"/>
                            </a:solidFill>
                            <a:latin typeface="Cambria Math" charset="0"/>
                          </a:rPr>
                          <m:t>𝑑𝑟</m:t>
                        </m:r>
                      </m:den>
                    </m:f>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𝑘𝑝</m:t>
                        </m:r>
                      </m:num>
                      <m:den>
                        <m:r>
                          <a:rPr lang="en-US" sz="3428" i="1">
                            <a:solidFill>
                              <a:schemeClr val="bg1"/>
                            </a:solidFill>
                            <a:latin typeface="Cambria Math" charset="0"/>
                          </a:rPr>
                          <m:t>𝑐</m:t>
                        </m:r>
                      </m:den>
                    </m:f>
                    <m:sSub>
                      <m:sSubPr>
                        <m:ctrlPr>
                          <a:rPr lang="en-US" sz="3428" i="1">
                            <a:solidFill>
                              <a:schemeClr val="bg1"/>
                            </a:solidFill>
                            <a:latin typeface="Cambria Math" panose="02040503050406030204" pitchFamily="18" charset="0"/>
                          </a:rPr>
                        </m:ctrlPr>
                      </m:sSubPr>
                      <m:e>
                        <m:r>
                          <a:rPr lang="en-US" sz="3428" i="1">
                            <a:solidFill>
                              <a:schemeClr val="bg1"/>
                            </a:solidFill>
                            <a:latin typeface="Cambria Math" charset="0"/>
                          </a:rPr>
                          <m:t>𝐹</m:t>
                        </m:r>
                      </m:e>
                      <m:sub>
                        <m:r>
                          <a:rPr lang="en-US" sz="3428" i="1">
                            <a:solidFill>
                              <a:schemeClr val="bg1"/>
                            </a:solidFill>
                            <a:latin typeface="Cambria Math" charset="0"/>
                          </a:rPr>
                          <m:t>𝑟𝑎𝑑</m:t>
                        </m:r>
                      </m:sub>
                    </m:sSub>
                  </m:oMath>
                </a14:m>
                <a:r>
                  <a:rPr lang="en-US" sz="3428" dirty="0">
                    <a:solidFill>
                      <a:schemeClr val="bg1"/>
                    </a:solidFill>
                  </a:rPr>
                  <a:t> = </a:t>
                </a:r>
                <a14:m>
                  <m:oMath xmlns:m="http://schemas.openxmlformats.org/officeDocument/2006/math">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𝐺𝑀𝑝</m:t>
                        </m:r>
                      </m:num>
                      <m:den>
                        <m:sSup>
                          <m:sSupPr>
                            <m:ctrlPr>
                              <a:rPr lang="en-US" sz="3428" i="1">
                                <a:solidFill>
                                  <a:schemeClr val="bg1"/>
                                </a:solidFill>
                                <a:latin typeface="Cambria Math" panose="02040503050406030204" pitchFamily="18" charset="0"/>
                              </a:rPr>
                            </m:ctrlPr>
                          </m:sSupPr>
                          <m:e>
                            <m:r>
                              <a:rPr lang="en-US" sz="3428" i="1">
                                <a:solidFill>
                                  <a:schemeClr val="bg1"/>
                                </a:solidFill>
                                <a:latin typeface="Cambria Math" charset="0"/>
                              </a:rPr>
                              <m:t>𝑟</m:t>
                            </m:r>
                          </m:e>
                          <m:sup>
                            <m:r>
                              <a:rPr lang="en-US" sz="3428" i="1">
                                <a:solidFill>
                                  <a:schemeClr val="bg1"/>
                                </a:solidFill>
                                <a:latin typeface="Cambria Math" charset="0"/>
                              </a:rPr>
                              <m:t>2</m:t>
                            </m:r>
                          </m:sup>
                        </m:sSup>
                      </m:den>
                    </m:f>
                  </m:oMath>
                </a14:m>
                <a:r>
                  <a:rPr lang="en-US" sz="3428" dirty="0">
                    <a:solidFill>
                      <a:schemeClr val="bg1"/>
                    </a:solidFill>
                  </a:rPr>
                  <a:t>, where </a:t>
                </a:r>
                <a14:m>
                  <m:oMath xmlns:m="http://schemas.openxmlformats.org/officeDocument/2006/math">
                    <m:r>
                      <a:rPr lang="en-US" sz="3428" i="1">
                        <a:solidFill>
                          <a:schemeClr val="bg1"/>
                        </a:solidFill>
                        <a:latin typeface="Cambria Math" charset="0"/>
                      </a:rPr>
                      <m:t>𝐹</m:t>
                    </m:r>
                    <m:r>
                      <a:rPr lang="en-US" sz="3428" i="1">
                        <a:solidFill>
                          <a:schemeClr val="bg1"/>
                        </a:solidFill>
                        <a:latin typeface="Cambria Math" charset="0"/>
                      </a:rPr>
                      <m:t>=</m:t>
                    </m:r>
                    <m:f>
                      <m:fPr>
                        <m:ctrlPr>
                          <a:rPr lang="en-US" sz="3428" i="1">
                            <a:solidFill>
                              <a:schemeClr val="bg1"/>
                            </a:solidFill>
                            <a:latin typeface="Cambria Math" panose="02040503050406030204" pitchFamily="18" charset="0"/>
                          </a:rPr>
                        </m:ctrlPr>
                      </m:fPr>
                      <m:num>
                        <m:r>
                          <a:rPr lang="en-US" sz="3428" i="1">
                            <a:solidFill>
                              <a:schemeClr val="bg1"/>
                            </a:solidFill>
                            <a:latin typeface="Cambria Math" charset="0"/>
                          </a:rPr>
                          <m:t>𝐿</m:t>
                        </m:r>
                      </m:num>
                      <m:den>
                        <m:r>
                          <a:rPr lang="en-US" sz="3428" i="1">
                            <a:solidFill>
                              <a:schemeClr val="bg1"/>
                            </a:solidFill>
                            <a:latin typeface="Cambria Math" charset="0"/>
                          </a:rPr>
                          <m:t>4</m:t>
                        </m:r>
                        <m:r>
                          <a:rPr lang="en-US" sz="3428" i="1">
                            <a:solidFill>
                              <a:schemeClr val="bg1"/>
                            </a:solidFill>
                            <a:latin typeface="Cambria Math" charset="0"/>
                            <a:ea typeface="Cambria Math" charset="0"/>
                            <a:cs typeface="Cambria Math" charset="0"/>
                          </a:rPr>
                          <m:t>𝜋</m:t>
                        </m:r>
                        <m:sSup>
                          <m:sSupPr>
                            <m:ctrlPr>
                              <a:rPr lang="en-US" sz="3428" i="1">
                                <a:solidFill>
                                  <a:schemeClr val="bg1"/>
                                </a:solidFill>
                                <a:latin typeface="Cambria Math" panose="02040503050406030204" pitchFamily="18" charset="0"/>
                                <a:ea typeface="Cambria Math" charset="0"/>
                                <a:cs typeface="Cambria Math" charset="0"/>
                              </a:rPr>
                            </m:ctrlPr>
                          </m:sSupPr>
                          <m:e>
                            <m:r>
                              <a:rPr lang="en-US" sz="3428" i="1">
                                <a:solidFill>
                                  <a:schemeClr val="bg1"/>
                                </a:solidFill>
                                <a:latin typeface="Cambria Math" charset="0"/>
                                <a:ea typeface="Cambria Math" charset="0"/>
                                <a:cs typeface="Cambria Math" charset="0"/>
                              </a:rPr>
                              <m:t>𝑟</m:t>
                            </m:r>
                          </m:e>
                          <m:sup>
                            <m:r>
                              <a:rPr lang="en-US" sz="3428" i="1">
                                <a:solidFill>
                                  <a:schemeClr val="bg1"/>
                                </a:solidFill>
                                <a:latin typeface="Cambria Math" charset="0"/>
                                <a:ea typeface="Cambria Math" charset="0"/>
                                <a:cs typeface="Cambria Math" charset="0"/>
                              </a:rPr>
                              <m:t>2</m:t>
                            </m:r>
                          </m:sup>
                        </m:sSup>
                      </m:den>
                    </m:f>
                  </m:oMath>
                </a14:m>
                <a:endParaRPr lang="en-US" sz="5777"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086" i="1">
                              <a:solidFill>
                                <a:schemeClr val="bg1"/>
                              </a:solidFill>
                              <a:latin typeface="Cambria Math" panose="02040503050406030204" pitchFamily="18" charset="0"/>
                            </a:rPr>
                          </m:ctrlPr>
                        </m:sSubPr>
                        <m:e>
                          <m:r>
                            <a:rPr lang="en-US" sz="3086" i="1">
                              <a:solidFill>
                                <a:schemeClr val="bg1"/>
                              </a:solidFill>
                              <a:latin typeface="Cambria Math" charset="0"/>
                            </a:rPr>
                            <m:t> </m:t>
                          </m:r>
                          <m:r>
                            <a:rPr lang="en-US" sz="3086" i="1" smtClean="0">
                              <a:solidFill>
                                <a:schemeClr val="bg1"/>
                              </a:solidFill>
                              <a:latin typeface="Cambria Math" charset="0"/>
                            </a:rPr>
                            <m:t>𝐿</m:t>
                          </m:r>
                        </m:e>
                        <m:sub>
                          <m:r>
                            <a:rPr lang="en-US" sz="3086" i="1">
                              <a:solidFill>
                                <a:schemeClr val="bg1"/>
                              </a:solidFill>
                              <a:latin typeface="Cambria Math" charset="0"/>
                            </a:rPr>
                            <m:t>𝑒𝑑</m:t>
                          </m:r>
                        </m:sub>
                      </m:sSub>
                      <m:r>
                        <a:rPr lang="en-US" sz="3086" i="1">
                          <a:solidFill>
                            <a:schemeClr val="bg1"/>
                          </a:solidFill>
                          <a:latin typeface="Cambria Math" charset="0"/>
                        </a:rPr>
                        <m:t>=</m:t>
                      </m:r>
                      <m:f>
                        <m:fPr>
                          <m:ctrlPr>
                            <a:rPr lang="en-US" sz="3086" i="1">
                              <a:solidFill>
                                <a:schemeClr val="bg1"/>
                              </a:solidFill>
                              <a:latin typeface="Cambria Math" panose="02040503050406030204" pitchFamily="18" charset="0"/>
                              <a:ea typeface="Cambria Math" charset="0"/>
                              <a:cs typeface="Cambria Math" charset="0"/>
                            </a:rPr>
                          </m:ctrlPr>
                        </m:fPr>
                        <m:num>
                          <m:r>
                            <a:rPr lang="en-US" sz="3086" i="1">
                              <a:solidFill>
                                <a:schemeClr val="bg1"/>
                              </a:solidFill>
                              <a:latin typeface="Cambria Math" charset="0"/>
                            </a:rPr>
                            <m:t>4</m:t>
                          </m:r>
                          <m:r>
                            <a:rPr lang="en-US" sz="3086" i="1">
                              <a:solidFill>
                                <a:schemeClr val="bg1"/>
                              </a:solidFill>
                              <a:latin typeface="Cambria Math" charset="0"/>
                              <a:ea typeface="Cambria Math" charset="0"/>
                              <a:cs typeface="Cambria Math" charset="0"/>
                            </a:rPr>
                            <m:t>𝜋</m:t>
                          </m:r>
                          <m:r>
                            <a:rPr lang="en-US" sz="3086" i="1">
                              <a:solidFill>
                                <a:schemeClr val="bg1"/>
                              </a:solidFill>
                              <a:latin typeface="Cambria Math" charset="0"/>
                              <a:ea typeface="Cambria Math" charset="0"/>
                              <a:cs typeface="Cambria Math" charset="0"/>
                            </a:rPr>
                            <m:t>𝐺𝑐</m:t>
                          </m:r>
                        </m:num>
                        <m:den>
                          <m:r>
                            <a:rPr lang="en-US" sz="3086" i="1">
                              <a:solidFill>
                                <a:schemeClr val="bg1"/>
                              </a:solidFill>
                              <a:latin typeface="Cambria Math" charset="0"/>
                              <a:ea typeface="Cambria Math" charset="0"/>
                              <a:cs typeface="Cambria Math" charset="0"/>
                            </a:rPr>
                            <m:t>𝑘</m:t>
                          </m:r>
                        </m:den>
                      </m:f>
                      <m:r>
                        <a:rPr lang="en-US" sz="3086" i="1">
                          <a:solidFill>
                            <a:schemeClr val="bg1"/>
                          </a:solidFill>
                          <a:latin typeface="Cambria Math" charset="0"/>
                          <a:ea typeface="Cambria Math" charset="0"/>
                          <a:cs typeface="Cambria Math" charset="0"/>
                        </a:rPr>
                        <m:t>𝑀</m:t>
                      </m:r>
                    </m:oMath>
                  </m:oMathPara>
                </a14:m>
                <a:endParaRPr lang="en-US" sz="5777"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81" y="17043269"/>
                <a:ext cx="6642479" cy="1744452"/>
              </a:xfrm>
              <a:prstGeom prst="rect">
                <a:avLst/>
              </a:prstGeom>
              <a:blipFill>
                <a:blip r:embed="rId9"/>
                <a:stretch>
                  <a:fillRect b="-5072"/>
                </a:stretch>
              </a:blipFill>
            </p:spPr>
            <p:txBody>
              <a:bodyPr/>
              <a:lstStyle/>
              <a:p>
                <a:r>
                  <a:rPr lang="en-US">
                    <a:noFill/>
                  </a:rPr>
                  <a:t> </a:t>
                </a:r>
              </a:p>
            </p:txBody>
          </p:sp>
        </mc:Fallback>
      </mc:AlternateContent>
      <p:sp>
        <p:nvSpPr>
          <p:cNvPr id="39" name="TextBox 38"/>
          <p:cNvSpPr txBox="1"/>
          <p:nvPr/>
        </p:nvSpPr>
        <p:spPr>
          <a:xfrm>
            <a:off x="12417198" y="29982041"/>
            <a:ext cx="10560964" cy="4524315"/>
          </a:xfrm>
          <a:prstGeom prst="rect">
            <a:avLst/>
          </a:prstGeom>
          <a:noFill/>
        </p:spPr>
        <p:txBody>
          <a:bodyPr wrap="square" rtlCol="0">
            <a:spAutoFit/>
          </a:bodyPr>
          <a:lstStyle/>
          <a:p>
            <a:r>
              <a:rPr lang="en-US" sz="3600" dirty="0">
                <a:solidFill>
                  <a:schemeClr val="bg1"/>
                </a:solidFill>
              </a:rPr>
              <a:t>Different energies between XMM’s and Chandra’s M32 observation may be due to</a:t>
            </a:r>
          </a:p>
          <a:p>
            <a:pPr marL="571500" indent="-571500">
              <a:buFont typeface="Arial" panose="020B0604020202020204" pitchFamily="34" charset="0"/>
              <a:buChar char="•"/>
            </a:pPr>
            <a:r>
              <a:rPr lang="en-US" sz="3600" dirty="0">
                <a:solidFill>
                  <a:schemeClr val="bg1"/>
                </a:solidFill>
              </a:rPr>
              <a:t> change in orientation of magnetic field between observations. </a:t>
            </a:r>
          </a:p>
          <a:p>
            <a:pPr marL="571500" indent="-571500">
              <a:buFont typeface="Arial" panose="020B0604020202020204" pitchFamily="34" charset="0"/>
              <a:buChar char="•"/>
            </a:pPr>
            <a:r>
              <a:rPr lang="en-US" sz="3600" dirty="0">
                <a:solidFill>
                  <a:schemeClr val="bg1"/>
                </a:solidFill>
              </a:rPr>
              <a:t>possibility of  an Iron outflow at one of the energies.</a:t>
            </a:r>
          </a:p>
          <a:p>
            <a:pPr marL="571500" indent="-571500">
              <a:buFont typeface="Arial" panose="020B0604020202020204" pitchFamily="34" charset="0"/>
              <a:buChar char="•"/>
            </a:pPr>
            <a:r>
              <a:rPr lang="en-US" sz="3600" dirty="0">
                <a:solidFill>
                  <a:schemeClr val="bg1"/>
                </a:solidFill>
              </a:rPr>
              <a:t>Either may be a statistical fluctuation. </a:t>
            </a:r>
          </a:p>
          <a:p>
            <a:pPr marL="571500" indent="-571500">
              <a:buFont typeface="Arial" panose="020B0604020202020204" pitchFamily="34" charset="0"/>
              <a:buChar char="•"/>
            </a:pPr>
            <a:r>
              <a:rPr lang="en-US" sz="3600" dirty="0">
                <a:solidFill>
                  <a:schemeClr val="bg1"/>
                </a:solidFill>
              </a:rPr>
              <a:t>Contributions from the two proximate X-Ray sources are additive.</a:t>
            </a:r>
          </a:p>
        </p:txBody>
      </p: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32503" y="3869995"/>
            <a:ext cx="8580171" cy="5630551"/>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72355" y="3811646"/>
            <a:ext cx="9506238" cy="5761357"/>
          </a:xfrm>
          <a:prstGeom prst="rect">
            <a:avLst/>
          </a:prstGeom>
        </p:spPr>
      </p:pic>
      <p:sp>
        <p:nvSpPr>
          <p:cNvPr id="41" name="TextBox 40"/>
          <p:cNvSpPr txBox="1"/>
          <p:nvPr/>
        </p:nvSpPr>
        <p:spPr>
          <a:xfrm>
            <a:off x="30043528" y="5049609"/>
            <a:ext cx="3404145" cy="2862322"/>
          </a:xfrm>
          <a:prstGeom prst="rect">
            <a:avLst/>
          </a:prstGeom>
          <a:noFill/>
        </p:spPr>
        <p:txBody>
          <a:bodyPr wrap="square" rtlCol="0">
            <a:spAutoFit/>
          </a:bodyPr>
          <a:lstStyle/>
          <a:p>
            <a:r>
              <a:rPr lang="en-US" sz="3600" dirty="0">
                <a:solidFill>
                  <a:schemeClr val="bg1"/>
                </a:solidFill>
              </a:rPr>
              <a:t>(left)</a:t>
            </a:r>
          </a:p>
          <a:p>
            <a:r>
              <a:rPr lang="en-US" sz="3600" dirty="0">
                <a:solidFill>
                  <a:schemeClr val="bg1"/>
                </a:solidFill>
              </a:rPr>
              <a:t>XMM-Newton </a:t>
            </a:r>
          </a:p>
          <a:p>
            <a:r>
              <a:rPr lang="en-US" sz="3600" dirty="0">
                <a:solidFill>
                  <a:schemeClr val="bg1"/>
                </a:solidFill>
              </a:rPr>
              <a:t> (right)</a:t>
            </a:r>
          </a:p>
          <a:p>
            <a:r>
              <a:rPr lang="en-US" sz="3600" dirty="0">
                <a:solidFill>
                  <a:schemeClr val="bg1"/>
                </a:solidFill>
              </a:rPr>
              <a:t>Chandra X-Ray Observatories</a:t>
            </a:r>
          </a:p>
        </p:txBody>
      </p:sp>
      <p:sp>
        <p:nvSpPr>
          <p:cNvPr id="44" name="TextBox 43"/>
          <p:cNvSpPr txBox="1"/>
          <p:nvPr/>
        </p:nvSpPr>
        <p:spPr>
          <a:xfrm>
            <a:off x="12491879" y="19151725"/>
            <a:ext cx="3028115" cy="725455"/>
          </a:xfrm>
          <a:prstGeom prst="rect">
            <a:avLst/>
          </a:prstGeom>
          <a:solidFill>
            <a:schemeClr val="accent3">
              <a:lumMod val="40000"/>
              <a:lumOff val="60000"/>
              <a:alpha val="77000"/>
            </a:schemeClr>
          </a:solidFill>
        </p:spPr>
        <p:txBody>
          <a:bodyPr wrap="square" rtlCol="0">
            <a:spAutoFit/>
          </a:bodyPr>
          <a:lstStyle/>
          <a:p>
            <a:pPr algn="ctr"/>
            <a:r>
              <a:rPr lang="en-US" sz="4114" b="1" dirty="0"/>
              <a:t>IC-342</a:t>
            </a:r>
          </a:p>
        </p:txBody>
      </p:sp>
      <p:sp>
        <p:nvSpPr>
          <p:cNvPr id="45" name="TextBox 44"/>
          <p:cNvSpPr txBox="1"/>
          <p:nvPr/>
        </p:nvSpPr>
        <p:spPr>
          <a:xfrm>
            <a:off x="22061049" y="11708932"/>
            <a:ext cx="4178058" cy="725455"/>
          </a:xfrm>
          <a:prstGeom prst="rect">
            <a:avLst/>
          </a:prstGeom>
          <a:solidFill>
            <a:schemeClr val="accent3">
              <a:lumMod val="40000"/>
              <a:lumOff val="60000"/>
              <a:alpha val="77000"/>
            </a:schemeClr>
          </a:solidFill>
        </p:spPr>
        <p:txBody>
          <a:bodyPr wrap="square" rtlCol="0">
            <a:spAutoFit/>
          </a:bodyPr>
          <a:lstStyle/>
          <a:p>
            <a:pPr algn="ctr"/>
            <a:r>
              <a:rPr lang="en-US" sz="4114" b="1" dirty="0"/>
              <a:t>HOLMBERG II</a:t>
            </a:r>
          </a:p>
        </p:txBody>
      </p:sp>
      <p:sp>
        <p:nvSpPr>
          <p:cNvPr id="46" name="TextBox 45"/>
          <p:cNvSpPr txBox="1"/>
          <p:nvPr/>
        </p:nvSpPr>
        <p:spPr>
          <a:xfrm>
            <a:off x="12481894" y="24221357"/>
            <a:ext cx="3013148" cy="725455"/>
          </a:xfrm>
          <a:prstGeom prst="rect">
            <a:avLst/>
          </a:prstGeom>
          <a:solidFill>
            <a:schemeClr val="accent3">
              <a:lumMod val="40000"/>
              <a:lumOff val="60000"/>
              <a:alpha val="77000"/>
            </a:schemeClr>
          </a:solidFill>
        </p:spPr>
        <p:txBody>
          <a:bodyPr wrap="square" rtlCol="0">
            <a:spAutoFit/>
          </a:bodyPr>
          <a:lstStyle/>
          <a:p>
            <a:pPr algn="ctr"/>
            <a:r>
              <a:rPr lang="en-US" sz="4114" b="1"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2431926" y="25070783"/>
            <a:ext cx="10819868" cy="1754326"/>
          </a:xfrm>
          <a:prstGeom prst="rect">
            <a:avLst/>
          </a:prstGeom>
          <a:noFill/>
        </p:spPr>
        <p:txBody>
          <a:bodyPr wrap="square" rtlCol="0">
            <a:spAutoFit/>
          </a:bodyPr>
          <a:lstStyle/>
          <a:p>
            <a:r>
              <a:rPr lang="en-US" sz="3600" dirty="0">
                <a:solidFill>
                  <a:schemeClr val="bg1"/>
                </a:solidFill>
              </a:rPr>
              <a:t>The ULXs observed in M32 are proximate to each other, and therefore needed Chandra data for spatial resolution.</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B7F5411-4646-F141-85A9-DE66DF9B1D2A}"/>
                  </a:ext>
                </a:extLst>
              </p:cNvPr>
              <p:cNvSpPr txBox="1"/>
              <p:nvPr/>
            </p:nvSpPr>
            <p:spPr>
              <a:xfrm rot="1396704">
                <a:off x="7364342" y="16458909"/>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p:sp>
            <p:nvSpPr>
              <p:cNvPr id="48" name="TextBox 47">
                <a:extLst>
                  <a:ext uri="{FF2B5EF4-FFF2-40B4-BE49-F238E27FC236}">
                    <a16:creationId xmlns:a16="http://schemas.microsoft.com/office/drawing/2014/main" id="{0B7F5411-4646-F141-85A9-DE66DF9B1D2A}"/>
                  </a:ext>
                </a:extLst>
              </p:cNvPr>
              <p:cNvSpPr txBox="1">
                <a:spLocks noRot="1" noChangeAspect="1" noMove="1" noResize="1" noEditPoints="1" noAdjustHandles="1" noChangeArrowheads="1" noChangeShapeType="1" noTextEdit="1"/>
              </p:cNvSpPr>
              <p:nvPr/>
            </p:nvSpPr>
            <p:spPr>
              <a:xfrm rot="1396704">
                <a:off x="7364342" y="16458909"/>
                <a:ext cx="986735" cy="769441"/>
              </a:xfrm>
              <a:prstGeom prst="rect">
                <a:avLst/>
              </a:prstGeom>
              <a:blipFill>
                <a:blip r:embed="rId12"/>
                <a:stretch>
                  <a:fillRect l="-19792" t="-8140" r="-6250" b="-127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FBC1210-D874-134A-88A8-1C281BACA188}"/>
                  </a:ext>
                </a:extLst>
              </p:cNvPr>
              <p:cNvSpPr txBox="1"/>
              <p:nvPr/>
            </p:nvSpPr>
            <p:spPr>
              <a:xfrm rot="1629162">
                <a:off x="9154734" y="16079254"/>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p:sp>
            <p:nvSpPr>
              <p:cNvPr id="49" name="TextBox 48">
                <a:extLst>
                  <a:ext uri="{FF2B5EF4-FFF2-40B4-BE49-F238E27FC236}">
                    <a16:creationId xmlns:a16="http://schemas.microsoft.com/office/drawing/2014/main" id="{2FBC1210-D874-134A-88A8-1C281BACA188}"/>
                  </a:ext>
                </a:extLst>
              </p:cNvPr>
              <p:cNvSpPr txBox="1">
                <a:spLocks noRot="1" noChangeAspect="1" noMove="1" noResize="1" noEditPoints="1" noAdjustHandles="1" noChangeArrowheads="1" noChangeShapeType="1" noTextEdit="1"/>
              </p:cNvSpPr>
              <p:nvPr/>
            </p:nvSpPr>
            <p:spPr>
              <a:xfrm rot="1629162">
                <a:off x="9154734" y="16079254"/>
                <a:ext cx="1415006" cy="778390"/>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4764937" y="37954087"/>
            <a:ext cx="8053900" cy="707886"/>
          </a:xfrm>
          <a:prstGeom prst="rect">
            <a:avLst/>
          </a:prstGeom>
          <a:solidFill>
            <a:schemeClr val="accent3">
              <a:lumMod val="20000"/>
              <a:lumOff val="80000"/>
              <a:alpha val="77000"/>
            </a:schemeClr>
          </a:solidFill>
        </p:spPr>
        <p:txBody>
          <a:bodyPr wrap="square" rtlCol="0">
            <a:spAutoFit/>
          </a:bodyPr>
          <a:lstStyle/>
          <a:p>
            <a:pPr algn="ctr"/>
            <a:r>
              <a:rPr lang="en-US" sz="4000" b="1" dirty="0"/>
              <a:t>REFERENCES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697915" y="37015322"/>
            <a:ext cx="7458123" cy="830997"/>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Caltech WAVE Fellows Program</a:t>
            </a:r>
          </a:p>
          <a:p>
            <a:pPr marL="857250" indent="-857250">
              <a:buFont typeface="Arial" panose="020B0604020202020204" pitchFamily="34" charset="0"/>
              <a:buChar char="•"/>
            </a:pPr>
            <a:r>
              <a:rPr lang="en-US" sz="2400" dirty="0">
                <a:solidFill>
                  <a:schemeClr val="bg1"/>
                </a:solidFill>
              </a:rPr>
              <a:t>SoCal Edison</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4697915" y="38772880"/>
            <a:ext cx="4491423"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M. Brightman et al. 2018</a:t>
            </a:r>
          </a:p>
          <a:p>
            <a:pPr marL="857250" indent="-857250">
              <a:buFont typeface="Arial" panose="020B0604020202020204" pitchFamily="34" charset="0"/>
              <a:buChar char="•"/>
            </a:pPr>
            <a:r>
              <a:rPr lang="en-US" sz="2400" dirty="0">
                <a:solidFill>
                  <a:schemeClr val="bg1"/>
                </a:solidFill>
              </a:rPr>
              <a:t>H.P. Earnshaw et al. 2018</a:t>
            </a:r>
          </a:p>
          <a:p>
            <a:pPr marL="857250" indent="-857250">
              <a:buFont typeface="Arial" panose="020B0604020202020204" pitchFamily="34" charset="0"/>
              <a:buChar char="•"/>
            </a:pPr>
            <a:r>
              <a:rPr lang="en-US" sz="2400" dirty="0">
                <a:solidFill>
                  <a:schemeClr val="bg1"/>
                </a:solidFill>
              </a:rPr>
              <a:t>M. </a:t>
            </a:r>
            <a:r>
              <a:rPr lang="en-US" sz="2400" dirty="0" err="1">
                <a:solidFill>
                  <a:schemeClr val="bg1"/>
                </a:solidFill>
              </a:rPr>
              <a:t>Bachetti</a:t>
            </a:r>
            <a:r>
              <a:rPr lang="en-US" sz="2400" dirty="0">
                <a:solidFill>
                  <a:schemeClr val="bg1"/>
                </a:solidFill>
              </a:rPr>
              <a:t> et al. 2014</a:t>
            </a:r>
          </a:p>
        </p:txBody>
      </p:sp>
      <p:sp>
        <p:nvSpPr>
          <p:cNvPr id="53" name="TextBox 52">
            <a:extLst>
              <a:ext uri="{FF2B5EF4-FFF2-40B4-BE49-F238E27FC236}">
                <a16:creationId xmlns:a16="http://schemas.microsoft.com/office/drawing/2014/main" id="{42C2D2DF-E66F-8C49-B47F-AB3128A7B986}"/>
              </a:ext>
            </a:extLst>
          </p:cNvPr>
          <p:cNvSpPr txBox="1"/>
          <p:nvPr/>
        </p:nvSpPr>
        <p:spPr>
          <a:xfrm>
            <a:off x="29006984" y="38837126"/>
            <a:ext cx="3865388" cy="461665"/>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D.J Walton et al. 2016</a:t>
            </a:r>
          </a:p>
        </p:txBody>
      </p:sp>
      <p:sp>
        <p:nvSpPr>
          <p:cNvPr id="55" name="TextBox 54">
            <a:extLst>
              <a:ext uri="{FF2B5EF4-FFF2-40B4-BE49-F238E27FC236}">
                <a16:creationId xmlns:a16="http://schemas.microsoft.com/office/drawing/2014/main" id="{9CD66AAA-DCFC-2647-82C6-2D0F33549519}"/>
              </a:ext>
            </a:extLst>
          </p:cNvPr>
          <p:cNvSpPr txBox="1"/>
          <p:nvPr/>
        </p:nvSpPr>
        <p:spPr>
          <a:xfrm>
            <a:off x="24764938" y="36291710"/>
            <a:ext cx="8122564" cy="707886"/>
          </a:xfrm>
          <a:prstGeom prst="rect">
            <a:avLst/>
          </a:prstGeom>
          <a:solidFill>
            <a:schemeClr val="accent3">
              <a:lumMod val="20000"/>
              <a:lumOff val="80000"/>
              <a:alpha val="78000"/>
            </a:schemeClr>
          </a:solidFill>
        </p:spPr>
        <p:txBody>
          <a:bodyPr wrap="square" rtlCol="0">
            <a:spAutoFit/>
          </a:bodyPr>
          <a:lstStyle/>
          <a:p>
            <a:pPr algn="ctr"/>
            <a:r>
              <a:rPr lang="en-US" sz="4000" dirty="0"/>
              <a:t>ACKNOWLEDGEMENTS</a:t>
            </a:r>
          </a:p>
        </p:txBody>
      </p:sp>
      <p:pic>
        <p:nvPicPr>
          <p:cNvPr id="56" name="Picture 55" descr="250px-Seal_of_the_California_Institute_of_Technology.svg.png">
            <a:extLst>
              <a:ext uri="{FF2B5EF4-FFF2-40B4-BE49-F238E27FC236}">
                <a16:creationId xmlns:a16="http://schemas.microsoft.com/office/drawing/2014/main" id="{58662967-B9EB-3B44-9F22-6448DCA97B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id="{6A523FBD-B858-294B-BC8A-08F39C043737}"/>
              </a:ext>
            </a:extLst>
          </p:cNvPr>
          <p:cNvSpPr txBox="1"/>
          <p:nvPr/>
        </p:nvSpPr>
        <p:spPr>
          <a:xfrm>
            <a:off x="3574175" y="1762197"/>
            <a:ext cx="23765452" cy="1508105"/>
          </a:xfrm>
          <a:prstGeom prst="rect">
            <a:avLst/>
          </a:prstGeom>
          <a:noFill/>
        </p:spPr>
        <p:txBody>
          <a:bodyPr wrap="square" rtlCol="0">
            <a:spAutoFit/>
          </a:bodyPr>
          <a:lstStyle/>
          <a:p>
            <a:pPr algn="ctr"/>
            <a:r>
              <a:rPr lang="en-US" sz="4700" b="1" dirty="0">
                <a:solidFill>
                  <a:schemeClr val="bg1"/>
                </a:solidFill>
              </a:rPr>
              <a:t>A. Sosanya</a:t>
            </a:r>
            <a:r>
              <a:rPr lang="en-US" sz="4700" b="1" baseline="30000" dirty="0">
                <a:solidFill>
                  <a:schemeClr val="bg1"/>
                </a:solidFill>
              </a:rPr>
              <a:t>1,2</a:t>
            </a:r>
            <a:r>
              <a:rPr lang="en-US" sz="4700" dirty="0">
                <a:solidFill>
                  <a:schemeClr val="bg1"/>
                </a:solidFill>
              </a:rPr>
              <a:t>, M. Brightman</a:t>
            </a:r>
            <a:r>
              <a:rPr lang="en-US" sz="4700" baseline="30000" dirty="0">
                <a:solidFill>
                  <a:schemeClr val="bg1"/>
                </a:solidFill>
              </a:rPr>
              <a:t>1</a:t>
            </a:r>
            <a:r>
              <a:rPr lang="en-US" sz="4700" dirty="0">
                <a:solidFill>
                  <a:schemeClr val="bg1"/>
                </a:solidFill>
              </a:rPr>
              <a:t>, F.A Harrison</a:t>
            </a:r>
            <a:r>
              <a:rPr lang="en-US" sz="4700" baseline="30000" dirty="0">
                <a:solidFill>
                  <a:schemeClr val="bg1"/>
                </a:solidFill>
              </a:rPr>
              <a:t>1</a:t>
            </a:r>
            <a:r>
              <a:rPr lang="en-US" sz="4700" dirty="0">
                <a:solidFill>
                  <a:schemeClr val="bg1"/>
                </a:solidFill>
              </a:rPr>
              <a:t>, H.P Earnshaw</a:t>
            </a:r>
            <a:r>
              <a:rPr lang="en-US" sz="4700" baseline="30000" dirty="0">
                <a:solidFill>
                  <a:schemeClr val="bg1"/>
                </a:solidFill>
              </a:rPr>
              <a:t>1</a:t>
            </a:r>
            <a:r>
              <a:rPr lang="en-US" sz="4700" dirty="0">
                <a:solidFill>
                  <a:schemeClr val="bg1"/>
                </a:solidFill>
              </a:rPr>
              <a:t>, K. Madsen</a:t>
            </a:r>
            <a:r>
              <a:rPr lang="en-US" sz="4700" baseline="30000" dirty="0">
                <a:solidFill>
                  <a:schemeClr val="bg1"/>
                </a:solidFill>
              </a:rPr>
              <a:t>1</a:t>
            </a:r>
            <a:r>
              <a:rPr lang="en-US" sz="4700" dirty="0">
                <a:solidFill>
                  <a:schemeClr val="bg1"/>
                </a:solidFill>
              </a:rPr>
              <a:t>, M. Heida</a:t>
            </a:r>
            <a:r>
              <a:rPr lang="en-US" sz="4700" baseline="30000" dirty="0">
                <a:solidFill>
                  <a:schemeClr val="bg1"/>
                </a:solidFill>
              </a:rPr>
              <a:t>1</a:t>
            </a:r>
            <a:r>
              <a:rPr lang="en-US" sz="4700" dirty="0">
                <a:solidFill>
                  <a:schemeClr val="bg1"/>
                </a:solidFill>
              </a:rPr>
              <a:t>, D.J Walton</a:t>
            </a:r>
            <a:r>
              <a:rPr lang="en-US" sz="4700" baseline="30000" dirty="0">
                <a:solidFill>
                  <a:schemeClr val="bg1"/>
                </a:solidFill>
              </a:rPr>
              <a:t>3</a:t>
            </a:r>
            <a:endParaRPr lang="en-US" sz="4700" dirty="0">
              <a:solidFill>
                <a:schemeClr val="bg1"/>
              </a:solidFill>
            </a:endParaRPr>
          </a:p>
          <a:p>
            <a:endParaRPr lang="en-US" sz="4400" dirty="0"/>
          </a:p>
        </p:txBody>
      </p:sp>
      <p:pic>
        <p:nvPicPr>
          <p:cNvPr id="63" name="Picture 62">
            <a:extLst>
              <a:ext uri="{FF2B5EF4-FFF2-40B4-BE49-F238E27FC236}">
                <a16:creationId xmlns:a16="http://schemas.microsoft.com/office/drawing/2014/main" id="{A2E92B19-4868-3C4F-8508-93A6EDA9F50A}"/>
              </a:ext>
            </a:extLst>
          </p:cNvPr>
          <p:cNvPicPr>
            <a:picLocks noChangeAspect="1"/>
          </p:cNvPicPr>
          <p:nvPr/>
        </p:nvPicPr>
        <p:blipFill>
          <a:blip r:embed="rId15"/>
          <a:stretch>
            <a:fillRect/>
          </a:stretch>
        </p:blipFill>
        <p:spPr>
          <a:xfrm>
            <a:off x="27118253" y="498929"/>
            <a:ext cx="2693690" cy="2755693"/>
          </a:xfrm>
          <a:prstGeom prst="rect">
            <a:avLst/>
          </a:prstGeom>
        </p:spPr>
      </p:pic>
      <p:sp>
        <p:nvSpPr>
          <p:cNvPr id="6" name="TextBox 5"/>
          <p:cNvSpPr txBox="1"/>
          <p:nvPr/>
        </p:nvSpPr>
        <p:spPr>
          <a:xfrm>
            <a:off x="10020790" y="16774957"/>
            <a:ext cx="1369960" cy="1129412"/>
          </a:xfrm>
          <a:prstGeom prst="rect">
            <a:avLst/>
          </a:prstGeom>
          <a:noFill/>
        </p:spPr>
        <p:txBody>
          <a:bodyPr wrap="square" rtlCol="0">
            <a:spAutoFit/>
          </a:bodyPr>
          <a:lstStyle/>
          <a:p>
            <a:r>
              <a:rPr lang="en-US" b="1" dirty="0">
                <a:solidFill>
                  <a:schemeClr val="bg1"/>
                </a:solidFill>
              </a:rPr>
              <a:t>NS</a:t>
            </a: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93178" y="11444904"/>
            <a:ext cx="9207453" cy="7394755"/>
          </a:xfrm>
          <a:prstGeom prst="rect">
            <a:avLst/>
          </a:prstGeom>
        </p:spPr>
      </p:pic>
      <p:sp>
        <p:nvSpPr>
          <p:cNvPr id="18" name="TextBox 17"/>
          <p:cNvSpPr txBox="1"/>
          <p:nvPr/>
        </p:nvSpPr>
        <p:spPr>
          <a:xfrm>
            <a:off x="21967962" y="18218026"/>
            <a:ext cx="7843981" cy="707886"/>
          </a:xfrm>
          <a:prstGeom prst="rect">
            <a:avLst/>
          </a:prstGeom>
          <a:noFill/>
        </p:spPr>
        <p:txBody>
          <a:bodyPr wrap="square" rtlCol="0">
            <a:spAutoFit/>
          </a:bodyPr>
          <a:lstStyle/>
          <a:p>
            <a:r>
              <a:rPr lang="en-US" sz="2000" dirty="0">
                <a:solidFill>
                  <a:schemeClr val="bg1"/>
                </a:solidFill>
              </a:rPr>
              <a:t>(Above) XSPEC plot of Holmberg II spectrum, </a:t>
            </a:r>
            <a:r>
              <a:rPr lang="en-US" sz="2000" dirty="0" err="1">
                <a:solidFill>
                  <a:schemeClr val="bg1"/>
                </a:solidFill>
              </a:rPr>
              <a:t>shjowing</a:t>
            </a:r>
            <a:r>
              <a:rPr lang="en-US" sz="2000" dirty="0">
                <a:solidFill>
                  <a:schemeClr val="bg1"/>
                </a:solidFill>
              </a:rPr>
              <a:t> absorption feature at 3.3 keV</a:t>
            </a:r>
          </a:p>
        </p:txBody>
      </p:sp>
      <p:sp>
        <p:nvSpPr>
          <p:cNvPr id="54" name="TextBox 53"/>
          <p:cNvSpPr txBox="1"/>
          <p:nvPr/>
        </p:nvSpPr>
        <p:spPr>
          <a:xfrm>
            <a:off x="252480" y="25346369"/>
            <a:ext cx="5936792" cy="1384995"/>
          </a:xfrm>
          <a:prstGeom prst="rect">
            <a:avLst/>
          </a:prstGeom>
          <a:noFill/>
        </p:spPr>
        <p:txBody>
          <a:bodyPr wrap="square" rtlCol="0">
            <a:spAutoFit/>
          </a:bodyPr>
          <a:lstStyle/>
          <a:p>
            <a:r>
              <a:rPr lang="en-US" sz="2800" dirty="0">
                <a:solidFill>
                  <a:schemeClr val="bg1"/>
                </a:solidFill>
              </a:rPr>
              <a:t>(Right) Cyclotron line found in M51’s ULX-8 found by </a:t>
            </a:r>
            <a:r>
              <a:rPr lang="en-US" sz="2800" dirty="0" err="1">
                <a:solidFill>
                  <a:schemeClr val="bg1"/>
                </a:solidFill>
              </a:rPr>
              <a:t>M.Brightman</a:t>
            </a:r>
            <a:r>
              <a:rPr lang="en-US" sz="2800" dirty="0">
                <a:solidFill>
                  <a:schemeClr val="bg1"/>
                </a:solidFill>
              </a:rPr>
              <a:t>, now believed to be neutron-star powered.</a:t>
            </a:r>
          </a:p>
        </p:txBody>
      </p:sp>
      <p:sp>
        <p:nvSpPr>
          <p:cNvPr id="29" name="Oval 28"/>
          <p:cNvSpPr/>
          <p:nvPr/>
        </p:nvSpPr>
        <p:spPr>
          <a:xfrm>
            <a:off x="7334250" y="19337488"/>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p:cNvSpPr txBox="1"/>
              <p:nvPr/>
            </p:nvSpPr>
            <p:spPr>
              <a:xfrm>
                <a:off x="8480286" y="21456041"/>
                <a:ext cx="201445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8480286" y="21456041"/>
                <a:ext cx="2014454" cy="70788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2091658">
                <a:off x="9936966" y="20450262"/>
                <a:ext cx="8203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1</m:t>
                          </m:r>
                        </m:sub>
                      </m:sSub>
                    </m:oMath>
                  </m:oMathPara>
                </a14:m>
                <a:endParaRPr lang="en-US" sz="3600"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rot="2091658">
                <a:off x="9936966" y="20450262"/>
                <a:ext cx="820392" cy="64633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rot="2091658">
                <a:off x="10451693" y="19907401"/>
                <a:ext cx="814041" cy="655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2</m:t>
                          </m:r>
                        </m:sub>
                      </m:sSub>
                    </m:oMath>
                  </m:oMathPara>
                </a14:m>
                <a:endParaRPr lang="en-US" sz="3600" dirty="0">
                  <a:solidFill>
                    <a:schemeClr val="bg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2091658">
                <a:off x="10451693" y="19907401"/>
                <a:ext cx="814041" cy="655448"/>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rot="2091658">
                <a:off x="10967297" y="19314535"/>
                <a:ext cx="9196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3</m:t>
                          </m:r>
                        </m:sub>
                      </m:sSub>
                    </m:oMath>
                  </m:oMathPara>
                </a14:m>
                <a:endParaRPr lang="en-US" sz="3600" dirty="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rot="2091658">
                <a:off x="10967297" y="19314535"/>
                <a:ext cx="919650" cy="646331"/>
              </a:xfrm>
              <a:prstGeom prst="rect">
                <a:avLst/>
              </a:prstGeom>
              <a:blipFill rotWithShape="0">
                <a:blip r:embed="rId21"/>
                <a:stretch>
                  <a:fillRect/>
                </a:stretch>
              </a:blipFill>
            </p:spPr>
            <p:txBody>
              <a:bodyPr/>
              <a:lstStyle/>
              <a:p>
                <a:r>
                  <a:rPr lang="en-US">
                    <a:noFill/>
                  </a:rPr>
                  <a:t> </a:t>
                </a:r>
              </a:p>
            </p:txBody>
          </p:sp>
        </mc:Fallback>
      </mc:AlternateContent>
      <p:sp>
        <p:nvSpPr>
          <p:cNvPr id="64" name="TextBox 63"/>
          <p:cNvSpPr txBox="1"/>
          <p:nvPr/>
        </p:nvSpPr>
        <p:spPr>
          <a:xfrm>
            <a:off x="10548205" y="24193154"/>
            <a:ext cx="1680150" cy="2308324"/>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Above)</a:t>
            </a:r>
          </a:p>
          <a:p>
            <a:r>
              <a:rPr lang="en-US" sz="2400" dirty="0">
                <a:solidFill>
                  <a:schemeClr val="bg1"/>
                </a:solidFill>
              </a:rPr>
              <a:t>A 2-D representation of Landau levels</a:t>
            </a:r>
          </a:p>
        </p:txBody>
      </p:sp>
      <mc:AlternateContent xmlns:mc="http://schemas.openxmlformats.org/markup-compatibility/2006" xmlns:a14="http://schemas.microsoft.com/office/drawing/2010/main">
        <mc:Choice Requires="a14">
          <p:sp>
            <p:nvSpPr>
              <p:cNvPr id="65" name="TextBox 64"/>
              <p:cNvSpPr txBox="1"/>
              <p:nvPr/>
            </p:nvSpPr>
            <p:spPr>
              <a:xfrm rot="643272">
                <a:off x="7753987" y="20350189"/>
                <a:ext cx="732069" cy="112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rot="643272">
                <a:off x="7753987" y="20350189"/>
                <a:ext cx="732069" cy="1129412"/>
              </a:xfrm>
              <a:prstGeom prst="rect">
                <a:avLst/>
              </a:prstGeom>
              <a:blipFill rotWithShape="0">
                <a:blip r:embed="rId22"/>
                <a:stretch>
                  <a:fillRect/>
                </a:stretch>
              </a:blipFill>
            </p:spPr>
            <p:txBody>
              <a:bodyPr/>
              <a:lstStyle/>
              <a:p>
                <a:r>
                  <a:rPr lang="en-US">
                    <a:noFill/>
                  </a:rPr>
                  <a:t> </a:t>
                </a:r>
              </a:p>
            </p:txBody>
          </p:sp>
        </mc:Fallback>
      </mc:AlternateContent>
      <p:sp>
        <p:nvSpPr>
          <p:cNvPr id="67" name="Curved Up Arrow 66"/>
          <p:cNvSpPr/>
          <p:nvPr/>
        </p:nvSpPr>
        <p:spPr>
          <a:xfrm rot="11968748">
            <a:off x="8270410" y="19783509"/>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5796079" y="20828521"/>
            <a:ext cx="1628517" cy="8489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B7F5411-4646-F141-85A9-DE66DF9B1D2A}"/>
                  </a:ext>
                </a:extLst>
              </p:cNvPr>
              <p:cNvSpPr txBox="1"/>
              <p:nvPr/>
            </p:nvSpPr>
            <p:spPr>
              <a:xfrm rot="19047105">
                <a:off x="5819308" y="21451853"/>
                <a:ext cx="165091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charset="0"/>
                        </a:rPr>
                        <m:t>𝑩</m:t>
                      </m:r>
                    </m:oMath>
                  </m:oMathPara>
                </a14:m>
                <a:endParaRPr lang="en-US" sz="4400" b="1" dirty="0">
                  <a:solidFill>
                    <a:schemeClr val="bg1"/>
                  </a:solidFill>
                </a:endParaRPr>
              </a:p>
            </p:txBody>
          </p:sp>
        </mc:Choice>
        <mc:Fallback>
          <p:sp>
            <p:nvSpPr>
              <p:cNvPr id="70" name="TextBox 69">
                <a:extLst>
                  <a:ext uri="{FF2B5EF4-FFF2-40B4-BE49-F238E27FC236}">
                    <a16:creationId xmlns:a16="http://schemas.microsoft.com/office/drawing/2014/main" id="{0B7F5411-4646-F141-85A9-DE66DF9B1D2A}"/>
                  </a:ext>
                </a:extLst>
              </p:cNvPr>
              <p:cNvSpPr txBox="1">
                <a:spLocks noRot="1" noChangeAspect="1" noMove="1" noResize="1" noEditPoints="1" noAdjustHandles="1" noChangeArrowheads="1" noChangeShapeType="1" noTextEdit="1"/>
              </p:cNvSpPr>
              <p:nvPr/>
            </p:nvSpPr>
            <p:spPr>
              <a:xfrm rot="19047105">
                <a:off x="5819308" y="21451853"/>
                <a:ext cx="1650918" cy="769441"/>
              </a:xfrm>
              <a:prstGeom prst="rect">
                <a:avLst/>
              </a:prstGeom>
              <a:blipFill>
                <a:blip r:embed="rId23"/>
                <a:stretch>
                  <a:fillRect/>
                </a:stretch>
              </a:blipFill>
            </p:spPr>
            <p:txBody>
              <a:bodyPr/>
              <a:lstStyle/>
              <a:p>
                <a:r>
                  <a:rPr lang="en-US">
                    <a:noFill/>
                  </a:rPr>
                  <a:t> </a:t>
                </a:r>
              </a:p>
            </p:txBody>
          </p:sp>
        </mc:Fallback>
      </mc:AlternateContent>
      <p:sp>
        <p:nvSpPr>
          <p:cNvPr id="71" name="Oval 70"/>
          <p:cNvSpPr/>
          <p:nvPr/>
        </p:nvSpPr>
        <p:spPr>
          <a:xfrm>
            <a:off x="8593135" y="20884841"/>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16473" y="23194134"/>
            <a:ext cx="3904531" cy="3845306"/>
          </a:xfrm>
          <a:prstGeom prst="rect">
            <a:avLst/>
          </a:prstGeom>
        </p:spPr>
      </p:pic>
      <p:sp>
        <p:nvSpPr>
          <p:cNvPr id="58" name="Oval 57"/>
          <p:cNvSpPr/>
          <p:nvPr/>
        </p:nvSpPr>
        <p:spPr>
          <a:xfrm>
            <a:off x="8323824" y="24921611"/>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E8A606-E04B-9D43-8F47-3DD8EA1E9C41}"/>
              </a:ext>
            </a:extLst>
          </p:cNvPr>
          <p:cNvSpPr/>
          <p:nvPr/>
        </p:nvSpPr>
        <p:spPr>
          <a:xfrm>
            <a:off x="15220587" y="12635980"/>
            <a:ext cx="1450350" cy="136124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B65F3C15-1C28-0840-BEE0-78EF75332558}"/>
              </a:ext>
            </a:extLst>
          </p:cNvPr>
          <p:cNvPicPr>
            <a:picLocks noChangeAspect="1"/>
          </p:cNvPicPr>
          <p:nvPr/>
        </p:nvPicPr>
        <p:blipFill>
          <a:blip r:embed="rId25"/>
          <a:stretch>
            <a:fillRect/>
          </a:stretch>
        </p:blipFill>
        <p:spPr>
          <a:xfrm>
            <a:off x="23108541" y="21966888"/>
            <a:ext cx="9636207" cy="13214007"/>
          </a:xfrm>
          <a:prstGeom prst="rect">
            <a:avLst/>
          </a:prstGeom>
        </p:spPr>
      </p:pic>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5D152916-30D9-0340-82D8-1DFE9D484F15}"/>
                  </a:ext>
                </a:extLst>
              </p:cNvPr>
              <p:cNvSpPr txBox="1"/>
              <p:nvPr/>
            </p:nvSpPr>
            <p:spPr>
              <a:xfrm>
                <a:off x="12547690" y="19873697"/>
                <a:ext cx="7924665" cy="1446550"/>
              </a:xfrm>
              <a:prstGeom prst="rect">
                <a:avLst/>
              </a:prstGeom>
              <a:solidFill>
                <a:schemeClr val="tx1">
                  <a:alpha val="13000"/>
                </a:schemeClr>
              </a:solidFill>
              <a:effectLst>
                <a:glow rad="1854200">
                  <a:schemeClr val="tx1">
                    <a:alpha val="0"/>
                  </a:schemeClr>
                </a:glow>
                <a:reflection stA="45000" endPos="65000" dist="50800" dir="5400000" sy="-100000" algn="bl" rotWithShape="0"/>
              </a:effectLst>
            </p:spPr>
            <p:txBody>
              <a:bodyPr wrap="square" rtlCol="0">
                <a:spAutoFit/>
              </a:bodyPr>
              <a:lstStyle/>
              <a:p>
                <a14:m>
                  <m:oMath xmlns:m="http://schemas.openxmlformats.org/officeDocument/2006/math">
                    <m:r>
                      <a:rPr lang="en-US" sz="4400" i="1" dirty="0" smtClean="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5</m:t>
                    </m:r>
                  </m:oMath>
                </a14:m>
                <a:r>
                  <a:rPr lang="en-US" sz="4400" dirty="0">
                    <a:solidFill>
                      <a:schemeClr val="bg1"/>
                    </a:solidFill>
                  </a:rPr>
                  <a:t> 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a:solidFill>
                          <a:schemeClr val="bg1"/>
                        </a:solidFill>
                        <a:latin typeface="Cambria Math" panose="02040503050406030204" pitchFamily="18" charset="0"/>
                        <a:ea typeface="Cambria Math" panose="02040503050406030204" pitchFamily="18" charset="0"/>
                      </a:rPr>
                      <m:t>level</m:t>
                    </m:r>
                    <m:r>
                      <a:rPr lang="en-US" sz="440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in XMM observation with </a:t>
                </a:r>
                <a14:m>
                  <m:oMath xmlns:m="http://schemas.openxmlformats.org/officeDocument/2006/math">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i="1">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p:txBody>
          </p:sp>
        </mc:Choice>
        <mc:Fallback>
          <p:sp>
            <p:nvSpPr>
              <p:cNvPr id="73" name="TextBox 72">
                <a:extLst>
                  <a:ext uri="{FF2B5EF4-FFF2-40B4-BE49-F238E27FC236}">
                    <a16:creationId xmlns:a16="http://schemas.microsoft.com/office/drawing/2014/main" id="{5D152916-30D9-0340-82D8-1DFE9D484F15}"/>
                  </a:ext>
                </a:extLst>
              </p:cNvPr>
              <p:cNvSpPr txBox="1">
                <a:spLocks noRot="1" noChangeAspect="1" noMove="1" noResize="1" noEditPoints="1" noAdjustHandles="1" noChangeArrowheads="1" noChangeShapeType="1" noTextEdit="1"/>
              </p:cNvSpPr>
              <p:nvPr/>
            </p:nvSpPr>
            <p:spPr>
              <a:xfrm>
                <a:off x="12547690" y="19873697"/>
                <a:ext cx="7924665" cy="1446550"/>
              </a:xfrm>
              <a:prstGeom prst="rect">
                <a:avLst/>
              </a:prstGeom>
              <a:blipFill>
                <a:blip r:embed="rId26"/>
                <a:stretch>
                  <a:fillRect/>
                </a:stretch>
              </a:blipFill>
              <a:effectLst>
                <a:glow rad="1854200">
                  <a:schemeClr val="tx1">
                    <a:alpha val="0"/>
                  </a:schemeClr>
                </a:glow>
                <a:reflection stA="45000" endPos="65000" dist="50800" dir="5400000" sy="-100000" algn="bl" rotWithShape="0"/>
              </a:effectLst>
            </p:spPr>
            <p:txBody>
              <a:bodyPr/>
              <a:lstStyle/>
              <a:p>
                <a:r>
                  <a:rPr lang="en-US">
                    <a:noFill/>
                  </a:rPr>
                  <a:t> </a:t>
                </a:r>
              </a:p>
            </p:txBody>
          </p:sp>
        </mc:Fallback>
      </mc:AlternateContent>
      <p:sp>
        <p:nvSpPr>
          <p:cNvPr id="74" name="TextBox 73">
            <a:extLst>
              <a:ext uri="{FF2B5EF4-FFF2-40B4-BE49-F238E27FC236}">
                <a16:creationId xmlns:a16="http://schemas.microsoft.com/office/drawing/2014/main" id="{455D4028-55B9-8240-BDF3-E97CA7404863}"/>
              </a:ext>
            </a:extLst>
          </p:cNvPr>
          <p:cNvSpPr txBox="1"/>
          <p:nvPr/>
        </p:nvSpPr>
        <p:spPr>
          <a:xfrm>
            <a:off x="13456319" y="34530763"/>
            <a:ext cx="9448651" cy="461665"/>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Right) Contour and flux plots of Chandra and XMM observations of M32</a:t>
            </a:r>
          </a:p>
        </p:txBody>
      </p:sp>
      <p:sp>
        <p:nvSpPr>
          <p:cNvPr id="75" name="TextBox 74">
            <a:extLst>
              <a:ext uri="{FF2B5EF4-FFF2-40B4-BE49-F238E27FC236}">
                <a16:creationId xmlns:a16="http://schemas.microsoft.com/office/drawing/2014/main" id="{EC3A5E06-11BB-5245-9CAD-16F25D1D6C51}"/>
              </a:ext>
            </a:extLst>
          </p:cNvPr>
          <p:cNvSpPr txBox="1"/>
          <p:nvPr/>
        </p:nvSpPr>
        <p:spPr>
          <a:xfrm>
            <a:off x="823119" y="36461629"/>
            <a:ext cx="12633200" cy="3785652"/>
          </a:xfrm>
          <a:prstGeom prst="rect">
            <a:avLst/>
          </a:prstGeom>
          <a:noFill/>
        </p:spPr>
        <p:txBody>
          <a:bodyPr wrap="square" rtlCol="0">
            <a:spAutoFit/>
          </a:bodyPr>
          <a:lstStyle/>
          <a:p>
            <a:r>
              <a:rPr lang="en-US" sz="4000" dirty="0">
                <a:solidFill>
                  <a:schemeClr val="bg1"/>
                </a:solidFill>
              </a:rPr>
              <a:t>Holmberg II and M32 show the absorption-like features that may be , but future observations are needed to gather more data  on these sources. The possibility of </a:t>
            </a:r>
            <a:r>
              <a:rPr lang="en-US" sz="4000" dirty="0" err="1">
                <a:solidFill>
                  <a:schemeClr val="bg1"/>
                </a:solidFill>
              </a:rPr>
              <a:t>atomnic</a:t>
            </a:r>
            <a:r>
              <a:rPr lang="en-US" sz="4000" dirty="0">
                <a:solidFill>
                  <a:schemeClr val="bg1"/>
                </a:solidFill>
              </a:rPr>
              <a:t> </a:t>
            </a:r>
            <a:r>
              <a:rPr lang="en-US" sz="4000" dirty="0" err="1">
                <a:solidFill>
                  <a:schemeClr val="bg1"/>
                </a:solidFill>
              </a:rPr>
              <a:t>absoption</a:t>
            </a:r>
            <a:r>
              <a:rPr lang="en-US" sz="4000" dirty="0">
                <a:solidFill>
                  <a:schemeClr val="bg1"/>
                </a:solidFill>
              </a:rPr>
              <a:t>, namely Iron, cannot be ruled out. To consolidate our findings, spectral data needs to be compared across detectors. </a:t>
            </a:r>
            <a:endParaRPr lang="en-US" sz="4000" b="1" dirty="0">
              <a:solidFill>
                <a:schemeClr val="bg1"/>
              </a:solidFill>
            </a:endParaRPr>
          </a:p>
        </p:txBody>
      </p:sp>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5306</TotalTime>
  <Words>714</Words>
  <Application>Microsoft Macintosh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107</cp:revision>
  <dcterms:created xsi:type="dcterms:W3CDTF">2018-08-16T18:27:45Z</dcterms:created>
  <dcterms:modified xsi:type="dcterms:W3CDTF">2018-08-22T00:20:48Z</dcterms:modified>
</cp:coreProperties>
</file>